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162" y="9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12/16/2020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transition>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12/16/2020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ransition>
    <p:wipe/>
  </p:transition>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39136" y="636330"/>
            <a:ext cx="9866615" cy="2965708"/>
          </a:xfrm>
        </p:spPr>
        <p:txBody>
          <a:bodyPr>
            <a:normAutofit/>
          </a:bodyPr>
          <a:lstStyle/>
          <a:p>
            <a:pPr algn="ctr"/>
            <a:r>
              <a:rPr lang="lt-LT" sz="3600" b="1" dirty="0">
                <a:latin typeface="Times New Roman" panose="02020603050405020304" pitchFamily="18" charset="0"/>
                <a:cs typeface="Times New Roman" panose="02020603050405020304" pitchFamily="18" charset="0"/>
              </a:rPr>
              <a:t>INŽINERIJOS KŪRYBINIS / PROJEKTINIS / TYRIAMASIS </a:t>
            </a:r>
            <a:r>
              <a:rPr lang="lt-LT" sz="3600" b="1" dirty="0" smtClean="0">
                <a:latin typeface="Times New Roman" panose="02020603050405020304" pitchFamily="18" charset="0"/>
                <a:cs typeface="Times New Roman" panose="02020603050405020304" pitchFamily="18" charset="0"/>
              </a:rPr>
              <a:t>DARBAS</a:t>
            </a:r>
            <a:br>
              <a:rPr lang="lt-LT" sz="3600" b="1" dirty="0" smtClean="0">
                <a:latin typeface="Times New Roman" panose="02020603050405020304" pitchFamily="18" charset="0"/>
                <a:cs typeface="Times New Roman" panose="02020603050405020304" pitchFamily="18" charset="0"/>
              </a:rPr>
            </a:br>
            <a:r>
              <a:rPr lang="lt-LT" sz="3600" dirty="0">
                <a:latin typeface="Times New Roman" panose="02020603050405020304" pitchFamily="18" charset="0"/>
                <a:cs typeface="Times New Roman" panose="02020603050405020304" pitchFamily="18" charset="0"/>
              </a:rPr>
              <a:t/>
            </a:r>
            <a:br>
              <a:rPr lang="lt-LT" sz="3600" dirty="0">
                <a:latin typeface="Times New Roman" panose="02020603050405020304" pitchFamily="18" charset="0"/>
                <a:cs typeface="Times New Roman" panose="02020603050405020304" pitchFamily="18" charset="0"/>
              </a:rPr>
            </a:br>
            <a:r>
              <a:rPr lang="en-US" sz="3600" b="1" dirty="0" smtClean="0">
                <a:latin typeface="Times New Roman" panose="02020603050405020304" pitchFamily="18" charset="0"/>
                <a:cs typeface="Times New Roman" panose="02020603050405020304" pitchFamily="18" charset="0"/>
              </a:rPr>
              <a:t>„</a:t>
            </a:r>
            <a:r>
              <a:rPr lang="en-US" sz="3600" b="1" dirty="0" err="1" smtClean="0">
                <a:latin typeface="Times New Roman" panose="02020603050405020304" pitchFamily="18" charset="0"/>
                <a:cs typeface="Times New Roman" panose="02020603050405020304" pitchFamily="18" charset="0"/>
              </a:rPr>
              <a:t>Šviečiantis</a:t>
            </a:r>
            <a:r>
              <a:rPr lang="en-US" sz="3600" b="1" dirty="0" smtClean="0">
                <a:latin typeface="Times New Roman" panose="02020603050405020304" pitchFamily="18" charset="0"/>
                <a:cs typeface="Times New Roman" panose="02020603050405020304" pitchFamily="18" charset="0"/>
              </a:rPr>
              <a:t> </a:t>
            </a:r>
            <a:r>
              <a:rPr lang="en-US" sz="3600" b="1" dirty="0" err="1">
                <a:latin typeface="Times New Roman" panose="02020603050405020304" pitchFamily="18" charset="0"/>
                <a:cs typeface="Times New Roman" panose="02020603050405020304" pitchFamily="18" charset="0"/>
              </a:rPr>
              <a:t>diskas</a:t>
            </a:r>
            <a:r>
              <a:rPr lang="en-US" sz="3600" b="1" dirty="0">
                <a:latin typeface="Times New Roman" panose="02020603050405020304" pitchFamily="18" charset="0"/>
                <a:cs typeface="Times New Roman" panose="02020603050405020304" pitchFamily="18" charset="0"/>
              </a:rPr>
              <a:t> </a:t>
            </a:r>
            <a:r>
              <a:rPr lang="en-US" sz="3600" b="1" dirty="0" err="1">
                <a:latin typeface="Times New Roman" panose="02020603050405020304" pitchFamily="18" charset="0"/>
                <a:cs typeface="Times New Roman" panose="02020603050405020304" pitchFamily="18" charset="0"/>
              </a:rPr>
              <a:t>iš</a:t>
            </a:r>
            <a:r>
              <a:rPr lang="en-US" sz="3600" b="1" dirty="0">
                <a:latin typeface="Times New Roman" panose="02020603050405020304" pitchFamily="18" charset="0"/>
                <a:cs typeface="Times New Roman" panose="02020603050405020304" pitchFamily="18" charset="0"/>
              </a:rPr>
              <a:t> LED </a:t>
            </a:r>
            <a:r>
              <a:rPr lang="en-US" sz="3600" b="1" dirty="0" err="1" smtClean="0">
                <a:latin typeface="Times New Roman" panose="02020603050405020304" pitchFamily="18" charset="0"/>
                <a:cs typeface="Times New Roman" panose="02020603050405020304" pitchFamily="18" charset="0"/>
              </a:rPr>
              <a:t>lempučių</a:t>
            </a:r>
            <a:r>
              <a:rPr lang="lt-LT" sz="3600" b="1" dirty="0" smtClean="0">
                <a:latin typeface="Times New Roman" panose="02020603050405020304" pitchFamily="18" charset="0"/>
                <a:cs typeface="Times New Roman" panose="02020603050405020304" pitchFamily="18" charset="0"/>
              </a:rPr>
              <a:t>“</a:t>
            </a:r>
            <a:br>
              <a:rPr lang="lt-LT" sz="3600" b="1" dirty="0" smtClean="0">
                <a:latin typeface="Times New Roman" panose="02020603050405020304" pitchFamily="18" charset="0"/>
                <a:cs typeface="Times New Roman" panose="02020603050405020304" pitchFamily="18" charset="0"/>
              </a:rPr>
            </a:br>
            <a:endParaRPr lang="lt-LT" sz="3600"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9484546" y="5201136"/>
            <a:ext cx="3295135" cy="1598141"/>
          </a:xfrm>
        </p:spPr>
        <p:txBody>
          <a:bodyPr>
            <a:normAutofit/>
          </a:bodyPr>
          <a:lstStyle/>
          <a:p>
            <a:r>
              <a:rPr lang="lt-LT" sz="1600" dirty="0">
                <a:solidFill>
                  <a:schemeClr val="tx1"/>
                </a:solidFill>
              </a:rPr>
              <a:t>KTU Inžinerijos licėjaus</a:t>
            </a:r>
          </a:p>
          <a:p>
            <a:r>
              <a:rPr lang="lt-LT" sz="1600" dirty="0" err="1" smtClean="0">
                <a:solidFill>
                  <a:schemeClr val="tx1"/>
                </a:solidFill>
              </a:rPr>
              <a:t>Iv</a:t>
            </a:r>
            <a:r>
              <a:rPr lang="lt-LT" sz="1600" dirty="0" smtClean="0">
                <a:solidFill>
                  <a:schemeClr val="tx1"/>
                </a:solidFill>
              </a:rPr>
              <a:t> </a:t>
            </a:r>
            <a:r>
              <a:rPr lang="lt-LT" sz="1600" dirty="0" err="1">
                <a:solidFill>
                  <a:schemeClr val="tx1"/>
                </a:solidFill>
              </a:rPr>
              <a:t>kalsės</a:t>
            </a:r>
            <a:r>
              <a:rPr lang="lt-LT" sz="1600" dirty="0">
                <a:solidFill>
                  <a:schemeClr val="tx1"/>
                </a:solidFill>
              </a:rPr>
              <a:t> </a:t>
            </a:r>
            <a:r>
              <a:rPr lang="lt-LT" sz="1600" dirty="0" err="1" smtClean="0">
                <a:solidFill>
                  <a:schemeClr val="tx1"/>
                </a:solidFill>
              </a:rPr>
              <a:t>mokinIO</a:t>
            </a:r>
            <a:endParaRPr lang="lt-LT" sz="1600" dirty="0">
              <a:solidFill>
                <a:schemeClr val="tx1"/>
              </a:solidFill>
            </a:endParaRPr>
          </a:p>
          <a:p>
            <a:r>
              <a:rPr lang="lt-LT" sz="1600" dirty="0">
                <a:solidFill>
                  <a:schemeClr val="tx1"/>
                </a:solidFill>
              </a:rPr>
              <a:t>Vytenio Kriščiūno</a:t>
            </a:r>
          </a:p>
          <a:p>
            <a:endParaRPr lang="lt-LT" sz="1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9017" y="2802487"/>
            <a:ext cx="4108000" cy="4108000"/>
          </a:xfrm>
          <a:prstGeom prst="rect">
            <a:avLst/>
          </a:prstGeom>
        </p:spPr>
      </p:pic>
    </p:spTree>
    <p:extLst>
      <p:ext uri="{BB962C8B-B14F-4D97-AF65-F5344CB8AC3E}">
        <p14:creationId xmlns:p14="http://schemas.microsoft.com/office/powerpoint/2010/main" val="3698236552"/>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089" y="247815"/>
            <a:ext cx="9905998" cy="1478570"/>
          </a:xfrm>
        </p:spPr>
        <p:txBody>
          <a:bodyPr/>
          <a:lstStyle/>
          <a:p>
            <a:pPr algn="ctr"/>
            <a:r>
              <a:rPr lang="lt-LT" dirty="0" smtClean="0">
                <a:latin typeface="Times New Roman" panose="02020603050405020304" pitchFamily="18" charset="0"/>
                <a:cs typeface="Times New Roman" panose="02020603050405020304" pitchFamily="18" charset="0"/>
              </a:rPr>
              <a:t>Išvados</a:t>
            </a:r>
            <a:endParaRPr lang="lt-LT"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15928" y="1548712"/>
            <a:ext cx="10082133" cy="4901513"/>
          </a:xfrm>
        </p:spPr>
        <p:txBody>
          <a:bodyPr>
            <a:normAutofit fontScale="85000" lnSpcReduction="20000"/>
          </a:bodyPr>
          <a:lstStyle/>
          <a:p>
            <a:pPr marL="457200" lvl="0" indent="-457200" algn="just">
              <a:buSzPct val="100000"/>
              <a:buFont typeface="+mj-lt"/>
              <a:buAutoNum type="arabicPeriod"/>
            </a:pPr>
            <a:r>
              <a:rPr lang="lt-LT" dirty="0" smtClean="0">
                <a:latin typeface="Times New Roman" panose="02020603050405020304" pitchFamily="18" charset="0"/>
                <a:cs typeface="Times New Roman" panose="02020603050405020304" pitchFamily="18" charset="0"/>
              </a:rPr>
              <a:t>Gaminau gražų </a:t>
            </a:r>
            <a:r>
              <a:rPr lang="lt-LT" dirty="0">
                <a:latin typeface="Times New Roman" panose="02020603050405020304" pitchFamily="18" charset="0"/>
                <a:cs typeface="Times New Roman" panose="02020603050405020304" pitchFamily="18" charset="0"/>
              </a:rPr>
              <a:t>papuošimą namams iš antrinių </a:t>
            </a:r>
            <a:r>
              <a:rPr lang="lt-LT" dirty="0" smtClean="0">
                <a:latin typeface="Times New Roman" panose="02020603050405020304" pitchFamily="18" charset="0"/>
                <a:cs typeface="Times New Roman" panose="02020603050405020304" pitchFamily="18" charset="0"/>
              </a:rPr>
              <a:t>žaliavų. Šviečiantį namo papuošimą iš LED lempučių, DVD disko, adapterio ir maitinimo lizdo. Darbo rezultatas gavosi toks, kokio ir tikėjausi – galutinai užbaigtas projektinis darbas „Šviečiantis diskas iš LED lempučių“. Pasirinkti darbo metodai leido man jį atlikti paprastai ir nešvaistant daug laiko, nors viena lemputė ir sprogo dėl per didelės įtampos, darbą užbaigiau iki galo</a:t>
            </a:r>
            <a:endParaRPr lang="lt-LT" sz="2000" dirty="0" smtClean="0">
              <a:latin typeface="Times New Roman" panose="02020603050405020304" pitchFamily="18" charset="0"/>
              <a:cs typeface="Times New Roman" panose="02020603050405020304" pitchFamily="18" charset="0"/>
            </a:endParaRPr>
          </a:p>
          <a:p>
            <a:pPr marL="457200" lvl="0" indent="-457200" algn="just">
              <a:buSzPct val="100000"/>
              <a:buFont typeface="+mj-lt"/>
              <a:buAutoNum type="arabicPeriod"/>
            </a:pPr>
            <a:r>
              <a:rPr lang="lt-LT" dirty="0" smtClean="0">
                <a:latin typeface="Times New Roman" panose="02020603050405020304" pitchFamily="18" charset="0"/>
                <a:cs typeface="Times New Roman" panose="02020603050405020304" pitchFamily="18" charset="0"/>
              </a:rPr>
              <a:t>Tokie </a:t>
            </a:r>
            <a:r>
              <a:rPr lang="lt-LT" dirty="0">
                <a:latin typeface="Times New Roman" panose="02020603050405020304" pitchFamily="18" charset="0"/>
                <a:cs typeface="Times New Roman" panose="02020603050405020304" pitchFamily="18" charset="0"/>
              </a:rPr>
              <a:t>inžineriniai darbai skatina inžinerinį mąstymą ir kūrybingumą, o tai yra labai svarbu šiuolaikiniam </a:t>
            </a:r>
            <a:r>
              <a:rPr lang="lt-LT" dirty="0" smtClean="0">
                <a:latin typeface="Times New Roman" panose="02020603050405020304" pitchFamily="18" charset="0"/>
                <a:cs typeface="Times New Roman" panose="02020603050405020304" pitchFamily="18" charset="0"/>
              </a:rPr>
              <a:t>žmogui.</a:t>
            </a:r>
            <a:r>
              <a:rPr lang="lt-LT" sz="2000" dirty="0">
                <a:latin typeface="Times New Roman" panose="02020603050405020304" pitchFamily="18" charset="0"/>
                <a:cs typeface="Times New Roman" panose="02020603050405020304" pitchFamily="18" charset="0"/>
              </a:rPr>
              <a:t> </a:t>
            </a:r>
            <a:endParaRPr lang="lt-LT" sz="2000" dirty="0" smtClean="0">
              <a:latin typeface="Times New Roman" panose="02020603050405020304" pitchFamily="18" charset="0"/>
              <a:cs typeface="Times New Roman" panose="02020603050405020304" pitchFamily="18" charset="0"/>
            </a:endParaRPr>
          </a:p>
          <a:p>
            <a:pPr marL="457200" lvl="0" indent="-457200" algn="just">
              <a:buSzPct val="100000"/>
              <a:buFont typeface="+mj-lt"/>
              <a:buAutoNum type="arabicPeriod"/>
            </a:pPr>
            <a:r>
              <a:rPr lang="lt-LT" dirty="0" smtClean="0">
                <a:latin typeface="Times New Roman" panose="02020603050405020304" pitchFamily="18" charset="0"/>
                <a:cs typeface="Times New Roman" panose="02020603050405020304" pitchFamily="18" charset="0"/>
              </a:rPr>
              <a:t>Papuošimas dar gali tobulėti: dekoracijai </a:t>
            </a:r>
            <a:r>
              <a:rPr lang="lt-LT" dirty="0">
                <a:latin typeface="Times New Roman" panose="02020603050405020304" pitchFamily="18" charset="0"/>
                <a:cs typeface="Times New Roman" panose="02020603050405020304" pitchFamily="18" charset="0"/>
              </a:rPr>
              <a:t>pagaminti gali būti naudojama daugiau lempučių, kurios šviestų įvairesnėmis spalvomis ir stipriau, galima panaudoti kitokį elektros energijos šaltinį (nebūtinai elektros rozetę). Tada papuošimas būtų naudojamas ne tik namams apšviesti, bet ir kitoms </a:t>
            </a:r>
            <a:r>
              <a:rPr lang="lt-LT" dirty="0" smtClean="0">
                <a:latin typeface="Times New Roman" panose="02020603050405020304" pitchFamily="18" charset="0"/>
                <a:cs typeface="Times New Roman" panose="02020603050405020304" pitchFamily="18" charset="0"/>
              </a:rPr>
              <a:t>vietovėms.</a:t>
            </a:r>
            <a:r>
              <a:rPr lang="lt-LT" sz="2000" dirty="0">
                <a:latin typeface="Times New Roman" panose="02020603050405020304" pitchFamily="18" charset="0"/>
                <a:cs typeface="Times New Roman" panose="02020603050405020304" pitchFamily="18" charset="0"/>
              </a:rPr>
              <a:t> </a:t>
            </a:r>
            <a:r>
              <a:rPr lang="lt-LT" dirty="0" smtClean="0">
                <a:latin typeface="Times New Roman" panose="02020603050405020304" pitchFamily="18" charset="0"/>
                <a:cs typeface="Times New Roman" panose="02020603050405020304" pitchFamily="18" charset="0"/>
              </a:rPr>
              <a:t>Tai pat Dekoracija </a:t>
            </a:r>
            <a:r>
              <a:rPr lang="lt-LT" dirty="0">
                <a:latin typeface="Times New Roman" panose="02020603050405020304" pitchFamily="18" charset="0"/>
                <a:cs typeface="Times New Roman" panose="02020603050405020304" pitchFamily="18" charset="0"/>
              </a:rPr>
              <a:t>galėtų pradėti šviesti nenaudojant įjungimo mygtuko, ji pradėtų veikti tik atpažinusi žmogaus </a:t>
            </a:r>
            <a:r>
              <a:rPr lang="lt-LT" dirty="0" smtClean="0">
                <a:latin typeface="Times New Roman" panose="02020603050405020304" pitchFamily="18" charset="0"/>
                <a:cs typeface="Times New Roman" panose="02020603050405020304" pitchFamily="18" charset="0"/>
              </a:rPr>
              <a:t>judesius.</a:t>
            </a:r>
            <a:endParaRPr lang="lt-LT" sz="2000" dirty="0" smtClean="0">
              <a:latin typeface="Times New Roman" panose="02020603050405020304" pitchFamily="18" charset="0"/>
              <a:cs typeface="Times New Roman" panose="02020603050405020304" pitchFamily="18" charset="0"/>
            </a:endParaRPr>
          </a:p>
          <a:p>
            <a:pPr marL="457200" lvl="0" indent="-457200">
              <a:buSzPct val="100000"/>
              <a:buFont typeface="+mj-lt"/>
              <a:buAutoNum type="arabicPeriod"/>
            </a:pPr>
            <a:r>
              <a:rPr lang="lt-LT" dirty="0" smtClean="0">
                <a:latin typeface="Times New Roman" panose="02020603050405020304" pitchFamily="18" charset="0"/>
                <a:cs typeface="Times New Roman" panose="02020603050405020304" pitchFamily="18" charset="0"/>
              </a:rPr>
              <a:t>Taigi, šis </a:t>
            </a:r>
            <a:r>
              <a:rPr lang="lt-LT" dirty="0">
                <a:latin typeface="Times New Roman" panose="02020603050405020304" pitchFamily="18" charset="0"/>
                <a:cs typeface="Times New Roman" panose="02020603050405020304" pitchFamily="18" charset="0"/>
              </a:rPr>
              <a:t>projektinis darbas dar turi nemažai perspektyvos </a:t>
            </a:r>
            <a:r>
              <a:rPr lang="lt-LT" dirty="0" smtClean="0">
                <a:latin typeface="Times New Roman" panose="02020603050405020304" pitchFamily="18" charset="0"/>
                <a:cs typeface="Times New Roman" panose="02020603050405020304" pitchFamily="18" charset="0"/>
              </a:rPr>
              <a:t>tobulėti.</a:t>
            </a:r>
            <a:r>
              <a:rPr lang="lt-LT" dirty="0">
                <a:latin typeface="Times New Roman" panose="02020603050405020304" pitchFamily="18" charset="0"/>
                <a:cs typeface="Times New Roman" panose="02020603050405020304" pitchFamily="18" charset="0"/>
              </a:rPr>
              <a:t/>
            </a:r>
            <a:br>
              <a:rPr lang="lt-LT" dirty="0">
                <a:latin typeface="Times New Roman" panose="02020603050405020304" pitchFamily="18" charset="0"/>
                <a:cs typeface="Times New Roman" panose="02020603050405020304" pitchFamily="18" charset="0"/>
              </a:rPr>
            </a:br>
            <a:r>
              <a:rPr lang="lt-LT" dirty="0">
                <a:latin typeface="Times New Roman" panose="02020603050405020304" pitchFamily="18" charset="0"/>
                <a:cs typeface="Times New Roman" panose="02020603050405020304" pitchFamily="18" charset="0"/>
              </a:rPr>
              <a:t> </a:t>
            </a:r>
            <a:endParaRPr lang="lt-LT" sz="1800" dirty="0">
              <a:latin typeface="Times New Roman" panose="02020603050405020304" pitchFamily="18" charset="0"/>
              <a:cs typeface="Times New Roman" panose="02020603050405020304" pitchFamily="18" charset="0"/>
            </a:endParaRPr>
          </a:p>
          <a:p>
            <a:pPr marL="0" indent="0">
              <a:buSzPct val="100000"/>
              <a:buNone/>
            </a:pPr>
            <a:endParaRPr lang="lt-LT" dirty="0"/>
          </a:p>
        </p:txBody>
      </p:sp>
    </p:spTree>
    <p:extLst>
      <p:ext uri="{BB962C8B-B14F-4D97-AF65-F5344CB8AC3E}">
        <p14:creationId xmlns:p14="http://schemas.microsoft.com/office/powerpoint/2010/main" val="917171314"/>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0840" y="453761"/>
            <a:ext cx="9905998" cy="1478570"/>
          </a:xfrm>
        </p:spPr>
        <p:txBody>
          <a:bodyPr/>
          <a:lstStyle/>
          <a:p>
            <a:pPr algn="ctr"/>
            <a:r>
              <a:rPr lang="lt-LT" dirty="0" smtClean="0">
                <a:latin typeface="Times New Roman" panose="02020603050405020304" pitchFamily="18" charset="0"/>
                <a:cs typeface="Times New Roman" panose="02020603050405020304" pitchFamily="18" charset="0"/>
              </a:rPr>
              <a:t>Literatūros sąrašas</a:t>
            </a:r>
            <a:endParaRPr lang="lt-LT"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421499" y="2364817"/>
            <a:ext cx="9905999" cy="3541714"/>
          </a:xfrm>
        </p:spPr>
        <p:txBody>
          <a:bodyPr/>
          <a:lstStyle/>
          <a:p>
            <a:pPr lvl="0"/>
            <a:r>
              <a:rPr lang="lt-LT" dirty="0" smtClean="0">
                <a:latin typeface="Times New Roman" panose="02020603050405020304" pitchFamily="18" charset="0"/>
                <a:cs typeface="Times New Roman" panose="02020603050405020304" pitchFamily="18" charset="0"/>
              </a:rPr>
              <a:t>https</a:t>
            </a:r>
            <a:r>
              <a:rPr lang="lt-LT" dirty="0">
                <a:latin typeface="Times New Roman" panose="02020603050405020304" pitchFamily="18" charset="0"/>
                <a:cs typeface="Times New Roman" panose="02020603050405020304" pitchFamily="18" charset="0"/>
              </a:rPr>
              <a:t>://lt.wikipedia.org/wiki/Elektronika</a:t>
            </a:r>
          </a:p>
          <a:p>
            <a:pPr lvl="0"/>
            <a:r>
              <a:rPr lang="lt-LT" dirty="0">
                <a:latin typeface="Times New Roman" panose="02020603050405020304" pitchFamily="18" charset="0"/>
                <a:cs typeface="Times New Roman" panose="02020603050405020304" pitchFamily="18" charset="0"/>
              </a:rPr>
              <a:t>https://lt.wikipedia.org/wiki/Anodas</a:t>
            </a:r>
          </a:p>
          <a:p>
            <a:pPr lvl="0"/>
            <a:r>
              <a:rPr lang="lt-LT" dirty="0">
                <a:latin typeface="Times New Roman" panose="02020603050405020304" pitchFamily="18" charset="0"/>
                <a:cs typeface="Times New Roman" panose="02020603050405020304" pitchFamily="18" charset="0"/>
              </a:rPr>
              <a:t>https://lt.wikipedia.org/wiki/Katodas</a:t>
            </a:r>
          </a:p>
          <a:p>
            <a:pPr lvl="0"/>
            <a:r>
              <a:rPr lang="en-US" dirty="0">
                <a:latin typeface="Times New Roman" panose="02020603050405020304" pitchFamily="18" charset="0"/>
                <a:cs typeface="Times New Roman" panose="02020603050405020304" pitchFamily="18" charset="0"/>
              </a:rPr>
              <a:t>FIZIKA. </a:t>
            </a:r>
            <a:r>
              <a:rPr lang="en-US" dirty="0" err="1">
                <a:latin typeface="Times New Roman" panose="02020603050405020304" pitchFamily="18" charset="0"/>
                <a:cs typeface="Times New Roman" panose="02020603050405020304" pitchFamily="18" charset="0"/>
              </a:rPr>
              <a:t>Vadovėlis</a:t>
            </a:r>
            <a:r>
              <a:rPr lang="en-US" dirty="0">
                <a:latin typeface="Times New Roman" panose="02020603050405020304" pitchFamily="18" charset="0"/>
                <a:cs typeface="Times New Roman" panose="02020603050405020304" pitchFamily="18" charset="0"/>
              </a:rPr>
              <a:t> XI–XII </a:t>
            </a:r>
            <a:r>
              <a:rPr lang="en-US" dirty="0" err="1">
                <a:latin typeface="Times New Roman" panose="02020603050405020304" pitchFamily="18" charset="0"/>
                <a:cs typeface="Times New Roman" panose="02020603050405020304" pitchFamily="18" charset="0"/>
              </a:rPr>
              <a:t>klasei</a:t>
            </a:r>
            <a:r>
              <a:rPr lang="en-US" dirty="0">
                <a:latin typeface="Times New Roman" panose="02020603050405020304" pitchFamily="18" charset="0"/>
                <a:cs typeface="Times New Roman" panose="02020603050405020304" pitchFamily="18" charset="0"/>
              </a:rPr>
              <a:t>. Elektra </a:t>
            </a:r>
            <a:r>
              <a:rPr lang="en-US" dirty="0" err="1">
                <a:latin typeface="Times New Roman" panose="02020603050405020304" pitchFamily="18" charset="0"/>
                <a:cs typeface="Times New Roman" panose="02020603050405020304" pitchFamily="18" charset="0"/>
              </a:rPr>
              <a:t>ir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magnetizmas</a:t>
            </a:r>
            <a:endParaRPr lang="lt-LT" dirty="0">
              <a:latin typeface="Times New Roman" panose="02020603050405020304" pitchFamily="18" charset="0"/>
              <a:cs typeface="Times New Roman" panose="02020603050405020304" pitchFamily="18" charset="0"/>
            </a:endParaRPr>
          </a:p>
          <a:p>
            <a:pPr marL="0" indent="0">
              <a:buNone/>
            </a:pPr>
            <a:endParaRPr lang="lt-LT"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2617754"/>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lt-LT" dirty="0" smtClean="0">
                <a:latin typeface="Times New Roman" panose="02020603050405020304" pitchFamily="18" charset="0"/>
                <a:cs typeface="Times New Roman" panose="02020603050405020304" pitchFamily="18" charset="0"/>
              </a:rPr>
              <a:t>priedai</a:t>
            </a:r>
            <a:endParaRPr lang="lt-LT"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marL="0" indent="0">
              <a:buNone/>
            </a:pPr>
            <a:r>
              <a:rPr lang="lt-LT" dirty="0" smtClean="0"/>
              <a:t>	</a:t>
            </a:r>
            <a:endParaRPr lang="lt-LT" dirty="0"/>
          </a:p>
        </p:txBody>
      </p:sp>
      <p:pic>
        <p:nvPicPr>
          <p:cNvPr id="5" name="Picture 4"/>
          <p:cNvPicPr>
            <a:picLocks noChangeAspect="1"/>
          </p:cNvPicPr>
          <p:nvPr/>
        </p:nvPicPr>
        <p:blipFill>
          <a:blip r:embed="rId2"/>
          <a:stretch>
            <a:fillRect/>
          </a:stretch>
        </p:blipFill>
        <p:spPr>
          <a:xfrm>
            <a:off x="1503587" y="2792933"/>
            <a:ext cx="4098144" cy="3069936"/>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TextBox 5"/>
          <p:cNvSpPr txBox="1"/>
          <p:nvPr/>
        </p:nvSpPr>
        <p:spPr>
          <a:xfrm>
            <a:off x="1503587" y="2321155"/>
            <a:ext cx="4382530" cy="400110"/>
          </a:xfrm>
          <a:prstGeom prst="rect">
            <a:avLst/>
          </a:prstGeom>
          <a:noFill/>
        </p:spPr>
        <p:txBody>
          <a:bodyPr wrap="square" rtlCol="0">
            <a:spAutoFit/>
          </a:bodyPr>
          <a:lstStyle/>
          <a:p>
            <a:r>
              <a:rPr lang="lt-LT" sz="2000" dirty="0" smtClean="0">
                <a:latin typeface="Times New Roman" panose="02020603050405020304" pitchFamily="18" charset="0"/>
                <a:cs typeface="Times New Roman" panose="02020603050405020304" pitchFamily="18" charset="0"/>
              </a:rPr>
              <a:t>Diskas, prijungtas prie elektros šaltinio.</a:t>
            </a:r>
            <a:endParaRPr lang="lt-LT" sz="2000"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3"/>
          <a:stretch>
            <a:fillRect/>
          </a:stretch>
        </p:blipFill>
        <p:spPr>
          <a:xfrm>
            <a:off x="6525556" y="2757099"/>
            <a:ext cx="4085724" cy="3069936"/>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8" name="TextBox 7"/>
          <p:cNvSpPr txBox="1"/>
          <p:nvPr/>
        </p:nvSpPr>
        <p:spPr>
          <a:xfrm>
            <a:off x="6426701" y="2273029"/>
            <a:ext cx="4751477" cy="400110"/>
          </a:xfrm>
          <a:prstGeom prst="rect">
            <a:avLst/>
          </a:prstGeom>
          <a:noFill/>
        </p:spPr>
        <p:txBody>
          <a:bodyPr wrap="square" rtlCol="0">
            <a:spAutoFit/>
          </a:bodyPr>
          <a:lstStyle/>
          <a:p>
            <a:r>
              <a:rPr lang="lt-LT" sz="2000" dirty="0" smtClean="0">
                <a:latin typeface="Times New Roman" panose="02020603050405020304" pitchFamily="18" charset="0"/>
                <a:cs typeface="Times New Roman" panose="02020603050405020304" pitchFamily="18" charset="0"/>
              </a:rPr>
              <a:t>Diskas, neprijungtas prie elektros šaltinio.</a:t>
            </a:r>
            <a:endParaRPr lang="lt-LT"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1779278"/>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500"/>
                                        <p:tgtEl>
                                          <p:spTgt spid="6">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animEffect transition="in" filter="fade">
                                      <p:cBhvr>
                                        <p:cTn id="13" dur="500"/>
                                        <p:tgtEl>
                                          <p:spTgt spid="8">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lt-LT" dirty="0" err="1" smtClean="0">
                <a:latin typeface="Times New Roman" panose="02020603050405020304" pitchFamily="18" charset="0"/>
                <a:cs typeface="Times New Roman" panose="02020603050405020304" pitchFamily="18" charset="0"/>
              </a:rPr>
              <a:t>tURINYS</a:t>
            </a:r>
            <a:endParaRPr lang="lt-LT"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92500" lnSpcReduction="10000"/>
          </a:bodyPr>
          <a:lstStyle/>
          <a:p>
            <a:pPr marL="457200" indent="-457200">
              <a:buSzPct val="100000"/>
              <a:buFont typeface="+mj-lt"/>
              <a:buAutoNum type="arabicPeriod"/>
            </a:pPr>
            <a:r>
              <a:rPr lang="lt-LT" dirty="0" smtClean="0">
                <a:latin typeface="Times New Roman" panose="02020603050405020304" pitchFamily="18" charset="0"/>
                <a:cs typeface="Times New Roman" panose="02020603050405020304" pitchFamily="18" charset="0"/>
              </a:rPr>
              <a:t>Santrauka/ </a:t>
            </a:r>
            <a:r>
              <a:rPr lang="lt-LT" dirty="0" err="1" smtClean="0">
                <a:latin typeface="Times New Roman" panose="02020603050405020304" pitchFamily="18" charset="0"/>
                <a:cs typeface="Times New Roman" panose="02020603050405020304" pitchFamily="18" charset="0"/>
              </a:rPr>
              <a:t>Summary</a:t>
            </a:r>
            <a:endParaRPr lang="lt-LT" dirty="0" smtClean="0">
              <a:latin typeface="Times New Roman" panose="02020603050405020304" pitchFamily="18" charset="0"/>
              <a:cs typeface="Times New Roman" panose="02020603050405020304" pitchFamily="18" charset="0"/>
            </a:endParaRPr>
          </a:p>
          <a:p>
            <a:pPr marL="457200" indent="-457200">
              <a:buSzPct val="100000"/>
              <a:buFont typeface="+mj-lt"/>
              <a:buAutoNum type="arabicPeriod"/>
            </a:pPr>
            <a:r>
              <a:rPr lang="lt-LT" dirty="0" smtClean="0">
                <a:latin typeface="Times New Roman" panose="02020603050405020304" pitchFamily="18" charset="0"/>
                <a:cs typeface="Times New Roman" panose="02020603050405020304" pitchFamily="18" charset="0"/>
              </a:rPr>
              <a:t>Įvadas</a:t>
            </a:r>
          </a:p>
          <a:p>
            <a:pPr marL="457200" indent="-457200">
              <a:buSzPct val="100000"/>
              <a:buFont typeface="+mj-lt"/>
              <a:buAutoNum type="arabicPeriod"/>
            </a:pPr>
            <a:r>
              <a:rPr lang="lt-LT" dirty="0" err="1" smtClean="0">
                <a:latin typeface="Times New Roman" panose="02020603050405020304" pitchFamily="18" charset="0"/>
                <a:cs typeface="Times New Roman" panose="02020603050405020304" pitchFamily="18" charset="0"/>
              </a:rPr>
              <a:t>Problemika</a:t>
            </a:r>
            <a:endParaRPr lang="lt-LT" dirty="0" smtClean="0">
              <a:latin typeface="Times New Roman" panose="02020603050405020304" pitchFamily="18" charset="0"/>
              <a:cs typeface="Times New Roman" panose="02020603050405020304" pitchFamily="18" charset="0"/>
            </a:endParaRPr>
          </a:p>
          <a:p>
            <a:pPr marL="457200" indent="-457200">
              <a:buSzPct val="100000"/>
              <a:buFont typeface="+mj-lt"/>
              <a:buAutoNum type="arabicPeriod"/>
            </a:pPr>
            <a:r>
              <a:rPr lang="lt-LT" dirty="0" smtClean="0">
                <a:latin typeface="Times New Roman" panose="02020603050405020304" pitchFamily="18" charset="0"/>
                <a:cs typeface="Times New Roman" panose="02020603050405020304" pitchFamily="18" charset="0"/>
              </a:rPr>
              <a:t>Metodas</a:t>
            </a:r>
          </a:p>
          <a:p>
            <a:pPr marL="457200" indent="-457200">
              <a:buSzPct val="100000"/>
              <a:buFont typeface="+mj-lt"/>
              <a:buAutoNum type="arabicPeriod"/>
            </a:pPr>
            <a:r>
              <a:rPr lang="lt-LT" dirty="0" smtClean="0">
                <a:latin typeface="Times New Roman" panose="02020603050405020304" pitchFamily="18" charset="0"/>
                <a:cs typeface="Times New Roman" panose="02020603050405020304" pitchFamily="18" charset="0"/>
              </a:rPr>
              <a:t>Idėjos įgyvendinimo etapai</a:t>
            </a:r>
          </a:p>
          <a:p>
            <a:pPr marL="457200" indent="-457200">
              <a:buSzPct val="100000"/>
              <a:buFont typeface="+mj-lt"/>
              <a:buAutoNum type="arabicPeriod"/>
            </a:pPr>
            <a:r>
              <a:rPr lang="lt-LT" dirty="0" smtClean="0">
                <a:latin typeface="Times New Roman" panose="02020603050405020304" pitchFamily="18" charset="0"/>
                <a:cs typeface="Times New Roman" panose="02020603050405020304" pitchFamily="18" charset="0"/>
              </a:rPr>
              <a:t>Išvados</a:t>
            </a:r>
          </a:p>
          <a:p>
            <a:pPr marL="457200" indent="-457200">
              <a:buSzPct val="100000"/>
              <a:buFont typeface="+mj-lt"/>
              <a:buAutoNum type="arabicPeriod"/>
            </a:pPr>
            <a:r>
              <a:rPr lang="lt-LT" dirty="0" smtClean="0">
                <a:latin typeface="Times New Roman" panose="02020603050405020304" pitchFamily="18" charset="0"/>
                <a:cs typeface="Times New Roman" panose="02020603050405020304" pitchFamily="18" charset="0"/>
              </a:rPr>
              <a:t>Literatūros sąrašas</a:t>
            </a:r>
          </a:p>
          <a:p>
            <a:pPr marL="457200" indent="-457200">
              <a:buSzPct val="100000"/>
              <a:buFont typeface="+mj-lt"/>
              <a:buAutoNum type="arabicPeriod"/>
            </a:pPr>
            <a:endParaRPr lang="lt-LT" dirty="0" smtClean="0">
              <a:latin typeface="Times New Roman" panose="02020603050405020304" pitchFamily="18" charset="0"/>
              <a:cs typeface="Times New Roman" panose="02020603050405020304" pitchFamily="18" charset="0"/>
            </a:endParaRPr>
          </a:p>
          <a:p>
            <a:pPr marL="457200" indent="-457200">
              <a:buSzPct val="100000"/>
              <a:buFont typeface="+mj-lt"/>
              <a:buAutoNum type="arabicPeriod"/>
            </a:pPr>
            <a:endParaRPr lang="lt-LT"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5030463"/>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0189" y="218265"/>
            <a:ext cx="9905998" cy="1478570"/>
          </a:xfrm>
        </p:spPr>
        <p:txBody>
          <a:bodyPr/>
          <a:lstStyle/>
          <a:p>
            <a:pPr algn="ctr"/>
            <a:r>
              <a:rPr lang="lt-LT" b="1" dirty="0" smtClean="0">
                <a:latin typeface="Times New Roman" panose="02020603050405020304" pitchFamily="18" charset="0"/>
                <a:cs typeface="Times New Roman" panose="02020603050405020304" pitchFamily="18" charset="0"/>
              </a:rPr>
              <a:t>Santrauka / </a:t>
            </a:r>
            <a:r>
              <a:rPr lang="lt-LT" b="1" dirty="0" err="1" smtClean="0">
                <a:latin typeface="Times New Roman" panose="02020603050405020304" pitchFamily="18" charset="0"/>
                <a:cs typeface="Times New Roman" panose="02020603050405020304" pitchFamily="18" charset="0"/>
              </a:rPr>
              <a:t>Summary</a:t>
            </a:r>
            <a:r>
              <a:rPr lang="lt-LT" b="1" dirty="0"/>
              <a:t/>
            </a:r>
            <a:br>
              <a:rPr lang="lt-LT" b="1" dirty="0"/>
            </a:br>
            <a:endParaRPr lang="lt-LT" dirty="0"/>
          </a:p>
        </p:txBody>
      </p:sp>
      <p:sp>
        <p:nvSpPr>
          <p:cNvPr id="3" name="Content Placeholder 2"/>
          <p:cNvSpPr>
            <a:spLocks noGrp="1"/>
          </p:cNvSpPr>
          <p:nvPr>
            <p:ph idx="1"/>
          </p:nvPr>
        </p:nvSpPr>
        <p:spPr>
          <a:xfrm>
            <a:off x="60895" y="1166973"/>
            <a:ext cx="11671374" cy="5361779"/>
          </a:xfrm>
        </p:spPr>
        <p:txBody>
          <a:bodyPr>
            <a:normAutofit fontScale="85000" lnSpcReduction="10000"/>
          </a:bodyPr>
          <a:lstStyle/>
          <a:p>
            <a:pPr marL="0" indent="0" algn="just">
              <a:buNone/>
            </a:pPr>
            <a:r>
              <a:rPr lang="lt-LT" dirty="0" smtClean="0"/>
              <a:t>	</a:t>
            </a:r>
            <a:r>
              <a:rPr lang="lt-LT" dirty="0">
                <a:latin typeface="Times New Roman" panose="02020603050405020304" pitchFamily="18" charset="0"/>
                <a:cs typeface="Times New Roman" panose="02020603050405020304" pitchFamily="18" charset="0"/>
              </a:rPr>
              <a:t>Darbo tikslas yra pagaminti šviečiantį diską iš LED lempučių, kuris gali būti puikus namų papuošimas. </a:t>
            </a:r>
          </a:p>
          <a:p>
            <a:pPr marL="0" indent="0" algn="just">
              <a:buNone/>
            </a:pPr>
            <a:r>
              <a:rPr lang="lt-LT"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Papuošimą</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galima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pasigaminti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paprastų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detalių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visai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nesudėtingai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Prie</a:t>
            </a:r>
            <a:r>
              <a:rPr lang="en-US" dirty="0">
                <a:latin typeface="Times New Roman" panose="02020603050405020304" pitchFamily="18" charset="0"/>
                <a:cs typeface="Times New Roman" panose="02020603050405020304" pitchFamily="18" charset="0"/>
              </a:rPr>
              <a:t> DVD </a:t>
            </a:r>
            <a:r>
              <a:rPr lang="en-US" dirty="0" err="1">
                <a:latin typeface="Times New Roman" panose="02020603050405020304" pitchFamily="18" charset="0"/>
                <a:cs typeface="Times New Roman" panose="02020603050405020304" pitchFamily="18" charset="0"/>
              </a:rPr>
              <a:t>disko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yra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priklijuojamos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lemputės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kurios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tarpusavyje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sujungiamos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laidais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prijungiamos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prie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elektros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šaltinio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Svarbu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nustatyti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tinkamą</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įtampą</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maždaug</a:t>
            </a:r>
            <a:r>
              <a:rPr lang="en-US" dirty="0">
                <a:latin typeface="Times New Roman" panose="02020603050405020304" pitchFamily="18" charset="0"/>
                <a:cs typeface="Times New Roman" panose="02020603050405020304" pitchFamily="18" charset="0"/>
              </a:rPr>
              <a:t> 4.5 V), </a:t>
            </a:r>
            <a:r>
              <a:rPr lang="en-US" dirty="0" err="1">
                <a:latin typeface="Times New Roman" panose="02020603050405020304" pitchFamily="18" charset="0"/>
                <a:cs typeface="Times New Roman" panose="02020603050405020304" pitchFamily="18" charset="0"/>
              </a:rPr>
              <a:t>nes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lemputės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gali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perdegti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svarbu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sujungti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teisingai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kitaip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jos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nešvies</a:t>
            </a:r>
            <a:r>
              <a:rPr lang="en-US" dirty="0">
                <a:latin typeface="Times New Roman" panose="02020603050405020304" pitchFamily="18" charset="0"/>
                <a:cs typeface="Times New Roman" panose="02020603050405020304" pitchFamily="18" charset="0"/>
              </a:rPr>
              <a:t>. </a:t>
            </a:r>
            <a:endParaRPr lang="lt-LT" dirty="0">
              <a:latin typeface="Times New Roman" panose="02020603050405020304" pitchFamily="18" charset="0"/>
              <a:cs typeface="Times New Roman" panose="02020603050405020304" pitchFamily="18" charset="0"/>
            </a:endParaRPr>
          </a:p>
          <a:p>
            <a:pPr marL="0" indent="0" algn="just">
              <a:buNone/>
            </a:pPr>
            <a:r>
              <a:rPr lang="lt-LT"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Šio</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darbo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rezultatas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yra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graži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namų</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dekoracija</a:t>
            </a:r>
            <a:endParaRPr lang="lt-LT" dirty="0" smtClean="0">
              <a:latin typeface="Times New Roman" panose="02020603050405020304" pitchFamily="18" charset="0"/>
              <a:cs typeface="Times New Roman" panose="02020603050405020304" pitchFamily="18" charset="0"/>
            </a:endParaRPr>
          </a:p>
          <a:p>
            <a:pPr marL="0" indent="0" algn="just">
              <a:buNone/>
            </a:pPr>
            <a:endParaRPr lang="lt-LT"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 </a:t>
            </a:r>
            <a:r>
              <a:rPr lang="lt-LT"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purpose of the work is to make an illuminated disc from LED bulbs, which can be a great home decoration. </a:t>
            </a:r>
            <a:endParaRPr lang="lt-LT"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	Decoration can be made from simple details, quite easily. The bulbs are glued to the DVD and are wired and connected to a power source. It is important to set the correct voltage (approx. 4.5 V) as the bulbs may overflow and it is important to connect them correctly, otherwise they will not light up.</a:t>
            </a:r>
            <a:endParaRPr lang="lt-LT"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	The result of this work is a beautiful home decoration. </a:t>
            </a:r>
            <a:endParaRPr lang="lt-LT" dirty="0">
              <a:latin typeface="Times New Roman" panose="02020603050405020304" pitchFamily="18" charset="0"/>
              <a:cs typeface="Times New Roman" panose="02020603050405020304" pitchFamily="18" charset="0"/>
            </a:endParaRPr>
          </a:p>
          <a:p>
            <a:pPr marL="0" indent="0">
              <a:buNone/>
            </a:pPr>
            <a:endParaRPr lang="lt-LT" dirty="0"/>
          </a:p>
        </p:txBody>
      </p:sp>
    </p:spTree>
    <p:extLst>
      <p:ext uri="{BB962C8B-B14F-4D97-AF65-F5344CB8AC3E}">
        <p14:creationId xmlns:p14="http://schemas.microsoft.com/office/powerpoint/2010/main" val="1051557181"/>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down)">
                                      <p:cBhvr>
                                        <p:cTn id="10" dur="500"/>
                                        <p:tgtEl>
                                          <p:spTgt spid="3">
                                            <p:txEl>
                                              <p:pRg st="0" end="0"/>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wipe(down)">
                                      <p:cBhvr>
                                        <p:cTn id="13" dur="500"/>
                                        <p:tgtEl>
                                          <p:spTgt spid="3">
                                            <p:txEl>
                                              <p:pRg st="1" end="1"/>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wipe(down)">
                                      <p:cBhvr>
                                        <p:cTn id="16" dur="500"/>
                                        <p:tgtEl>
                                          <p:spTgt spid="3">
                                            <p:txEl>
                                              <p:pRg st="2" end="2"/>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wipe(down)">
                                      <p:cBhvr>
                                        <p:cTn id="22" dur="500"/>
                                        <p:tgtEl>
                                          <p:spTgt spid="3">
                                            <p:txEl>
                                              <p:pRg st="5" end="5"/>
                                            </p:txEl>
                                          </p:spTgt>
                                        </p:tgtEl>
                                      </p:cBhvr>
                                    </p:animEffect>
                                  </p:childTnLst>
                                </p:cTn>
                              </p:par>
                              <p:par>
                                <p:cTn id="23" presetID="22" presetClass="entr" presetSubtype="4"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wipe(down)">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6409" y="543017"/>
            <a:ext cx="9905998" cy="1478570"/>
          </a:xfrm>
        </p:spPr>
        <p:txBody>
          <a:bodyPr/>
          <a:lstStyle/>
          <a:p>
            <a:pPr algn="ctr"/>
            <a:r>
              <a:rPr lang="lt-LT" dirty="0" err="1" smtClean="0">
                <a:latin typeface="Times New Roman" panose="02020603050405020304" pitchFamily="18" charset="0"/>
                <a:cs typeface="Times New Roman" panose="02020603050405020304" pitchFamily="18" charset="0"/>
              </a:rPr>
              <a:t>įVADAS</a:t>
            </a:r>
            <a:endParaRPr lang="lt-LT"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56409" y="2097088"/>
            <a:ext cx="10276005" cy="3631196"/>
          </a:xfrm>
        </p:spPr>
        <p:txBody>
          <a:bodyPr>
            <a:normAutofit fontScale="92500"/>
          </a:bodyPr>
          <a:lstStyle/>
          <a:p>
            <a:pPr marL="0" indent="0" algn="just">
              <a:buNone/>
            </a:pPr>
            <a:r>
              <a:rPr lang="lt-LT" dirty="0" smtClean="0"/>
              <a:t>	</a:t>
            </a:r>
            <a:r>
              <a:rPr lang="en-US" dirty="0" err="1" smtClean="0">
                <a:latin typeface="Times New Roman" panose="02020603050405020304" pitchFamily="18" charset="0"/>
                <a:cs typeface="Times New Roman" panose="02020603050405020304" pitchFamily="18" charset="0"/>
              </a:rPr>
              <a:t>Šio</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darbo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tema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yra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šviečiantis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diskas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iš</a:t>
            </a:r>
            <a:r>
              <a:rPr lang="en-US" dirty="0">
                <a:latin typeface="Times New Roman" panose="02020603050405020304" pitchFamily="18" charset="0"/>
                <a:cs typeface="Times New Roman" panose="02020603050405020304" pitchFamily="18" charset="0"/>
              </a:rPr>
              <a:t> LED </a:t>
            </a:r>
            <a:r>
              <a:rPr lang="en-US" dirty="0" err="1">
                <a:latin typeface="Times New Roman" panose="02020603050405020304" pitchFamily="18" charset="0"/>
                <a:cs typeface="Times New Roman" panose="02020603050405020304" pitchFamily="18" charset="0"/>
              </a:rPr>
              <a:t>lempučių</a:t>
            </a:r>
            <a:r>
              <a:rPr lang="en-US" dirty="0">
                <a:latin typeface="Times New Roman" panose="02020603050405020304" pitchFamily="18" charset="0"/>
                <a:cs typeface="Times New Roman" panose="02020603050405020304" pitchFamily="18" charset="0"/>
              </a:rPr>
              <a:t>. </a:t>
            </a:r>
            <a:endParaRPr lang="lt-LT"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Tikslas</a:t>
            </a:r>
            <a:r>
              <a:rPr lang="lt-LT"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pagaminti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namų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dekoraciją</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kuri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būtų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padaryta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iš</a:t>
            </a:r>
            <a:r>
              <a:rPr lang="en-US" dirty="0">
                <a:latin typeface="Times New Roman" panose="02020603050405020304" pitchFamily="18" charset="0"/>
                <a:cs typeface="Times New Roman" panose="02020603050405020304" pitchFamily="18" charset="0"/>
              </a:rPr>
              <a:t> LED </a:t>
            </a:r>
            <a:r>
              <a:rPr lang="en-US" dirty="0" err="1">
                <a:latin typeface="Times New Roman" panose="02020603050405020304" pitchFamily="18" charset="0"/>
                <a:cs typeface="Times New Roman" panose="02020603050405020304" pitchFamily="18" charset="0"/>
              </a:rPr>
              <a:t>lempučių</a:t>
            </a:r>
            <a:r>
              <a:rPr lang="en-US" dirty="0">
                <a:latin typeface="Times New Roman" panose="02020603050405020304" pitchFamily="18" charset="0"/>
                <a:cs typeface="Times New Roman" panose="02020603050405020304" pitchFamily="18" charset="0"/>
              </a:rPr>
              <a:t>, DVD </a:t>
            </a:r>
            <a:r>
              <a:rPr lang="en-US" dirty="0" err="1">
                <a:latin typeface="Times New Roman" panose="02020603050405020304" pitchFamily="18" charset="0"/>
                <a:cs typeface="Times New Roman" panose="02020603050405020304" pitchFamily="18" charset="0"/>
              </a:rPr>
              <a:t>disko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adapterio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maitinimo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lizdo</a:t>
            </a:r>
            <a:r>
              <a:rPr lang="en-US" dirty="0">
                <a:latin typeface="Times New Roman" panose="02020603050405020304" pitchFamily="18" charset="0"/>
                <a:cs typeface="Times New Roman" panose="02020603050405020304" pitchFamily="18" charset="0"/>
              </a:rPr>
              <a:t>.</a:t>
            </a:r>
            <a:endParaRPr lang="lt-LT"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Uždaviniai</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rasti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detales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kurių</a:t>
            </a:r>
            <a:r>
              <a:rPr lang="en-US" dirty="0">
                <a:latin typeface="Times New Roman" panose="02020603050405020304" pitchFamily="18" charset="0"/>
                <a:cs typeface="Times New Roman" panose="02020603050405020304" pitchFamily="18" charset="0"/>
              </a:rPr>
              <a:t> bus </a:t>
            </a:r>
            <a:r>
              <a:rPr lang="en-US" dirty="0" err="1">
                <a:latin typeface="Times New Roman" panose="02020603050405020304" pitchFamily="18" charset="0"/>
                <a:cs typeface="Times New Roman" panose="02020603050405020304" pitchFamily="18" charset="0"/>
              </a:rPr>
              <a:t>gaminamas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namų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papuošimas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nubraižyti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detalių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jungimo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schemą</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sujungti</a:t>
            </a:r>
            <a:r>
              <a:rPr lang="en-US" dirty="0">
                <a:latin typeface="Times New Roman" panose="02020603050405020304" pitchFamily="18" charset="0"/>
                <a:cs typeface="Times New Roman" panose="02020603050405020304" pitchFamily="18" charset="0"/>
              </a:rPr>
              <a:t> visas </a:t>
            </a:r>
            <a:r>
              <a:rPr lang="en-US" dirty="0" err="1">
                <a:latin typeface="Times New Roman" panose="02020603050405020304" pitchFamily="18" charset="0"/>
                <a:cs typeface="Times New Roman" panose="02020603050405020304" pitchFamily="18" charset="0"/>
              </a:rPr>
              <a:t>detales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teisingai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kad</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papuošimas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šviestų</a:t>
            </a:r>
            <a:r>
              <a:rPr lang="en-US" dirty="0">
                <a:latin typeface="Times New Roman" panose="02020603050405020304" pitchFamily="18" charset="0"/>
                <a:cs typeface="Times New Roman" panose="02020603050405020304" pitchFamily="18" charset="0"/>
              </a:rPr>
              <a:t>. </a:t>
            </a:r>
            <a:endParaRPr lang="lt-LT" dirty="0">
              <a:latin typeface="Times New Roman" panose="02020603050405020304" pitchFamily="18" charset="0"/>
              <a:cs typeface="Times New Roman" panose="02020603050405020304" pitchFamily="18" charset="0"/>
            </a:endParaRPr>
          </a:p>
          <a:p>
            <a:pPr marL="0" indent="0" algn="just">
              <a:buNone/>
            </a:pPr>
            <a:r>
              <a:rPr lang="lt-LT" dirty="0" smtClean="0">
                <a:latin typeface="Times New Roman" panose="02020603050405020304" pitchFamily="18" charset="0"/>
                <a:cs typeface="Times New Roman" panose="02020603050405020304" pitchFamily="18" charset="0"/>
              </a:rPr>
              <a:t>	</a:t>
            </a:r>
            <a:endParaRPr lang="lt-LT" dirty="0">
              <a:latin typeface="Times New Roman" panose="02020603050405020304" pitchFamily="18" charset="0"/>
              <a:cs typeface="Times New Roman" panose="02020603050405020304" pitchFamily="18" charset="0"/>
            </a:endParaRPr>
          </a:p>
          <a:p>
            <a:pPr marL="0" indent="0" algn="just">
              <a:buNone/>
            </a:pPr>
            <a:r>
              <a:rPr lang="lt-LT" dirty="0" smtClean="0"/>
              <a:t>	</a:t>
            </a:r>
            <a:endParaRPr lang="lt-LT"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5261" y="4365402"/>
            <a:ext cx="4468293" cy="2566738"/>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spTree>
    <p:extLst>
      <p:ext uri="{BB962C8B-B14F-4D97-AF65-F5344CB8AC3E}">
        <p14:creationId xmlns:p14="http://schemas.microsoft.com/office/powerpoint/2010/main" val="2491887818"/>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r="50359"/>
          <a:stretch/>
        </p:blipFill>
        <p:spPr>
          <a:xfrm>
            <a:off x="9093895" y="0"/>
            <a:ext cx="2786663" cy="240584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2" name="Title 1"/>
          <p:cNvSpPr>
            <a:spLocks noGrp="1"/>
          </p:cNvSpPr>
          <p:nvPr>
            <p:ph type="title"/>
          </p:nvPr>
        </p:nvSpPr>
        <p:spPr>
          <a:xfrm>
            <a:off x="923299" y="199069"/>
            <a:ext cx="9905998" cy="1478570"/>
          </a:xfrm>
        </p:spPr>
        <p:txBody>
          <a:bodyPr/>
          <a:lstStyle/>
          <a:p>
            <a:pPr algn="ctr"/>
            <a:r>
              <a:rPr lang="lt-LT" dirty="0" err="1" smtClean="0">
                <a:latin typeface="Times New Roman" panose="02020603050405020304" pitchFamily="18" charset="0"/>
                <a:cs typeface="Times New Roman" panose="02020603050405020304" pitchFamily="18" charset="0"/>
              </a:rPr>
              <a:t>pROBLEMIKA</a:t>
            </a:r>
            <a:endParaRPr lang="lt-LT"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1020" y="1677639"/>
            <a:ext cx="10594786" cy="4197293"/>
          </a:xfrm>
        </p:spPr>
        <p:txBody>
          <a:bodyPr>
            <a:normAutofit/>
          </a:bodyPr>
          <a:lstStyle/>
          <a:p>
            <a:pPr marL="0" indent="0" algn="just">
              <a:buNone/>
            </a:pPr>
            <a:r>
              <a:rPr lang="lt-LT" dirty="0" smtClean="0"/>
              <a:t>	</a:t>
            </a:r>
            <a:r>
              <a:rPr lang="en-US" dirty="0" err="1">
                <a:latin typeface="Times New Roman" panose="02020603050405020304" pitchFamily="18" charset="0"/>
                <a:cs typeface="Times New Roman" panose="02020603050405020304" pitchFamily="18" charset="0"/>
              </a:rPr>
              <a:t>Kaip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pagaminti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gražų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papuošimą</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namams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antrinių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žaliavų</a:t>
            </a:r>
            <a:r>
              <a:rPr lang="en-US" dirty="0">
                <a:latin typeface="Times New Roman" panose="02020603050405020304" pitchFamily="18" charset="0"/>
                <a:cs typeface="Times New Roman" panose="02020603050405020304" pitchFamily="18" charset="0"/>
              </a:rPr>
              <a:t>? </a:t>
            </a:r>
            <a:endParaRPr lang="lt-LT" dirty="0">
              <a:latin typeface="Times New Roman" panose="02020603050405020304" pitchFamily="18" charset="0"/>
              <a:cs typeface="Times New Roman" panose="02020603050405020304" pitchFamily="18" charset="0"/>
            </a:endParaRPr>
          </a:p>
          <a:p>
            <a:pPr marL="0" indent="0" algn="just">
              <a:buNone/>
            </a:pPr>
            <a:r>
              <a:rPr lang="lt-LT"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Prieš</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pradedant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šį</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projektinį</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darbą</a:t>
            </a:r>
            <a:r>
              <a:rPr lang="en-US" dirty="0">
                <a:latin typeface="Times New Roman" panose="02020603050405020304" pitchFamily="18" charset="0"/>
                <a:cs typeface="Times New Roman" panose="02020603050405020304" pitchFamily="18" charset="0"/>
              </a:rPr>
              <a:t> man </a:t>
            </a:r>
            <a:r>
              <a:rPr lang="en-US" dirty="0" err="1">
                <a:latin typeface="Times New Roman" panose="02020603050405020304" pitchFamily="18" charset="0"/>
                <a:cs typeface="Times New Roman" panose="02020603050405020304" pitchFamily="18" charset="0"/>
              </a:rPr>
              <a:t>buvo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kilusi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idėja</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sukurti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papuošimą</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iš</a:t>
            </a:r>
            <a:r>
              <a:rPr lang="en-US" dirty="0">
                <a:latin typeface="Times New Roman" panose="02020603050405020304" pitchFamily="18" charset="0"/>
                <a:cs typeface="Times New Roman" panose="02020603050405020304" pitchFamily="18" charset="0"/>
              </a:rPr>
              <a:t> LED </a:t>
            </a:r>
            <a:r>
              <a:rPr lang="en-US" dirty="0" err="1">
                <a:latin typeface="Times New Roman" panose="02020603050405020304" pitchFamily="18" charset="0"/>
                <a:cs typeface="Times New Roman" panose="02020603050405020304" pitchFamily="18" charset="0"/>
              </a:rPr>
              <a:t>lempučių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nusprendžiau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sukurti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dekoraciją</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naudojant</a:t>
            </a:r>
            <a:r>
              <a:rPr lang="en-US" dirty="0">
                <a:latin typeface="Times New Roman" panose="02020603050405020304" pitchFamily="18" charset="0"/>
                <a:cs typeface="Times New Roman" panose="02020603050405020304" pitchFamily="18" charset="0"/>
              </a:rPr>
              <a:t> DVD </a:t>
            </a:r>
            <a:r>
              <a:rPr lang="en-US" dirty="0" err="1">
                <a:latin typeface="Times New Roman" panose="02020603050405020304" pitchFamily="18" charset="0"/>
                <a:cs typeface="Times New Roman" panose="02020603050405020304" pitchFamily="18" charset="0"/>
              </a:rPr>
              <a:t>diską</a:t>
            </a:r>
            <a:r>
              <a:rPr lang="en-US" dirty="0">
                <a:latin typeface="Times New Roman" panose="02020603050405020304" pitchFamily="18" charset="0"/>
                <a:cs typeface="Times New Roman" panose="02020603050405020304" pitchFamily="18" charset="0"/>
              </a:rPr>
              <a:t>, kuris </a:t>
            </a:r>
            <a:r>
              <a:rPr lang="en-US" dirty="0" err="1">
                <a:latin typeface="Times New Roman" panose="02020603050405020304" pitchFamily="18" charset="0"/>
                <a:cs typeface="Times New Roman" panose="02020603050405020304" pitchFamily="18" charset="0"/>
              </a:rPr>
              <a:t>būtų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apklijuotas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lemputėmis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šviestų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raudona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spalva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Kadangi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daugelis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namų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papuošimų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brangiai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kainuoja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pasidaryti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savo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yra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puiki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idėja</a:t>
            </a:r>
            <a:r>
              <a:rPr lang="en-US" dirty="0">
                <a:latin typeface="Times New Roman" panose="02020603050405020304" pitchFamily="18" charset="0"/>
                <a:cs typeface="Times New Roman" panose="02020603050405020304" pitchFamily="18" charset="0"/>
              </a:rPr>
              <a:t>. </a:t>
            </a:r>
            <a:endParaRPr lang="lt-LT" dirty="0" smtClean="0">
              <a:latin typeface="Times New Roman" panose="02020603050405020304" pitchFamily="18" charset="0"/>
              <a:cs typeface="Times New Roman" panose="02020603050405020304" pitchFamily="18" charset="0"/>
            </a:endParaRPr>
          </a:p>
          <a:p>
            <a:pPr marL="0" indent="0" algn="just">
              <a:buNone/>
            </a:pPr>
            <a:r>
              <a:rPr lang="lt-LT"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Šiame</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darbe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naudojamos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antrinės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žaliavos</a:t>
            </a:r>
            <a:r>
              <a:rPr lang="en-US" dirty="0">
                <a:latin typeface="Times New Roman" panose="02020603050405020304" pitchFamily="18" charset="0"/>
                <a:cs typeface="Times New Roman" panose="02020603050405020304" pitchFamily="18" charset="0"/>
              </a:rPr>
              <a:t> -  DVD </a:t>
            </a:r>
            <a:r>
              <a:rPr lang="en-US" dirty="0" err="1">
                <a:latin typeface="Times New Roman" panose="02020603050405020304" pitchFamily="18" charset="0"/>
                <a:cs typeface="Times New Roman" panose="02020603050405020304" pitchFamily="18" charset="0"/>
              </a:rPr>
              <a:t>diskas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kurį</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žmonės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dažniausiai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išmeta</a:t>
            </a:r>
            <a:r>
              <a:rPr lang="en-US" dirty="0">
                <a:latin typeface="Times New Roman" panose="02020603050405020304" pitchFamily="18" charset="0"/>
                <a:cs typeface="Times New Roman" panose="02020603050405020304" pitchFamily="18" charset="0"/>
              </a:rPr>
              <a:t> į </a:t>
            </a:r>
            <a:r>
              <a:rPr lang="en-US" dirty="0" err="1">
                <a:latin typeface="Times New Roman" panose="02020603050405020304" pitchFamily="18" charset="0"/>
                <a:cs typeface="Times New Roman" panose="02020603050405020304" pitchFamily="18" charset="0"/>
              </a:rPr>
              <a:t>konteinerį</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Naudotas</a:t>
            </a:r>
            <a:r>
              <a:rPr lang="en-US" dirty="0">
                <a:latin typeface="Times New Roman" panose="02020603050405020304" pitchFamily="18" charset="0"/>
                <a:cs typeface="Times New Roman" panose="02020603050405020304" pitchFamily="18" charset="0"/>
              </a:rPr>
              <a:t> DVD </a:t>
            </a:r>
            <a:r>
              <a:rPr lang="en-US" dirty="0" err="1">
                <a:latin typeface="Times New Roman" panose="02020603050405020304" pitchFamily="18" charset="0"/>
                <a:cs typeface="Times New Roman" panose="02020603050405020304" pitchFamily="18" charset="0"/>
              </a:rPr>
              <a:t>kompaktinis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diskas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tampa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šviečiančio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papuošimo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namui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dalimi</a:t>
            </a:r>
            <a:r>
              <a:rPr lang="en-US" dirty="0">
                <a:latin typeface="Times New Roman" panose="02020603050405020304" pitchFamily="18" charset="0"/>
                <a:cs typeface="Times New Roman" panose="02020603050405020304" pitchFamily="18" charset="0"/>
              </a:rPr>
              <a:t>. </a:t>
            </a:r>
            <a:endParaRPr lang="lt-LT" dirty="0">
              <a:latin typeface="Times New Roman" panose="02020603050405020304" pitchFamily="18" charset="0"/>
              <a:cs typeface="Times New Roman" panose="02020603050405020304" pitchFamily="18" charset="0"/>
            </a:endParaRPr>
          </a:p>
          <a:p>
            <a:pPr marL="0" indent="0">
              <a:buNone/>
            </a:pPr>
            <a:endParaRPr lang="lt-LT" dirty="0"/>
          </a:p>
        </p:txBody>
      </p:sp>
    </p:spTree>
    <p:extLst>
      <p:ext uri="{BB962C8B-B14F-4D97-AF65-F5344CB8AC3E}">
        <p14:creationId xmlns:p14="http://schemas.microsoft.com/office/powerpoint/2010/main" val="2835313585"/>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lt-LT" dirty="0" err="1" smtClean="0">
                <a:latin typeface="Times New Roman" panose="02020603050405020304" pitchFamily="18" charset="0"/>
                <a:cs typeface="Times New Roman" panose="02020603050405020304" pitchFamily="18" charset="0"/>
              </a:rPr>
              <a:t>mETODAS</a:t>
            </a:r>
            <a:endParaRPr lang="lt-LT"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0988" y="2097088"/>
            <a:ext cx="10366847" cy="3830037"/>
          </a:xfrm>
        </p:spPr>
        <p:txBody>
          <a:bodyPr>
            <a:normAutofit fontScale="92500" lnSpcReduction="10000"/>
          </a:bodyPr>
          <a:lstStyle/>
          <a:p>
            <a:pPr marL="0" indent="0" algn="just">
              <a:buNone/>
            </a:pPr>
            <a:r>
              <a:rPr lang="lt-LT"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Ant</a:t>
            </a:r>
            <a:r>
              <a:rPr lang="lt-LT" dirty="0">
                <a:latin typeface="Times New Roman" panose="02020603050405020304" pitchFamily="18" charset="0"/>
                <a:cs typeface="Times New Roman" panose="02020603050405020304" pitchFamily="18" charset="0"/>
              </a:rPr>
              <a:t> DVD disko karštais klijais yra priklijuojamos lemputės, jos sujungiamos laidais, naudojant lydmetalį (katodas su katodu, anodas su anodu), naudojamas </a:t>
            </a:r>
            <a:r>
              <a:rPr lang="lt-LT" dirty="0" smtClean="0">
                <a:latin typeface="Times New Roman" panose="02020603050405020304" pitchFamily="18" charset="0"/>
                <a:cs typeface="Times New Roman" panose="02020603050405020304" pitchFamily="18" charset="0"/>
              </a:rPr>
              <a:t>maitinimo lizdas, </a:t>
            </a:r>
            <a:r>
              <a:rPr lang="lt-LT" dirty="0">
                <a:latin typeface="Times New Roman" panose="02020603050405020304" pitchFamily="18" charset="0"/>
                <a:cs typeface="Times New Roman" panose="02020603050405020304" pitchFamily="18" charset="0"/>
              </a:rPr>
              <a:t>prie kurio yra jungiamas adapteris, kad būtų galima prijungti diską prie elektros šaltinio. </a:t>
            </a:r>
            <a:endParaRPr lang="lt-LT" dirty="0" smtClean="0">
              <a:latin typeface="Times New Roman" panose="02020603050405020304" pitchFamily="18" charset="0"/>
              <a:cs typeface="Times New Roman" panose="02020603050405020304" pitchFamily="18" charset="0"/>
            </a:endParaRPr>
          </a:p>
          <a:p>
            <a:pPr marL="0" indent="0" algn="just">
              <a:buNone/>
            </a:pPr>
            <a:r>
              <a:rPr lang="lt-LT" dirty="0">
                <a:latin typeface="Times New Roman" panose="02020603050405020304" pitchFamily="18" charset="0"/>
                <a:cs typeface="Times New Roman" panose="02020603050405020304" pitchFamily="18" charset="0"/>
              </a:rPr>
              <a:t>	Vis dėlto pirmoji lemputė buvo prijungta ne prie 4.5 V įtampos šaltinio , o prie 12 V įtampos šaltinio, todėl ji iš karto susprogo. Akivaizdu, kad darant tokį darbą, reikia turėti papildomų detalių ir reikiamų žinių, norint gerai jį atlikti.</a:t>
            </a:r>
          </a:p>
          <a:p>
            <a:pPr marL="0" indent="0">
              <a:buNone/>
            </a:pPr>
            <a:endParaRPr lang="lt-LT" dirty="0">
              <a:latin typeface="Times New Roman" panose="02020603050405020304" pitchFamily="18" charset="0"/>
              <a:cs typeface="Times New Roman" panose="02020603050405020304" pitchFamily="18" charset="0"/>
            </a:endParaRPr>
          </a:p>
          <a:p>
            <a:pPr marL="0" indent="0">
              <a:buNone/>
            </a:pPr>
            <a:r>
              <a:rPr lang="lt-LT" dirty="0" smtClean="0">
                <a:latin typeface="Times New Roman" panose="02020603050405020304" pitchFamily="18" charset="0"/>
                <a:cs typeface="Times New Roman" panose="02020603050405020304" pitchFamily="18" charset="0"/>
              </a:rPr>
              <a:t>		</a:t>
            </a:r>
            <a:endParaRPr lang="lt-LT"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3613" y="4496928"/>
            <a:ext cx="3504023" cy="2714778"/>
          </a:xfrm>
          <a:prstGeom prst="ellipse">
            <a:avLst/>
          </a:prstGeom>
          <a:ln>
            <a:noFill/>
          </a:ln>
          <a:effectLst>
            <a:softEdge rad="112500"/>
          </a:effectLst>
        </p:spPr>
      </p:pic>
    </p:spTree>
    <p:extLst>
      <p:ext uri="{BB962C8B-B14F-4D97-AF65-F5344CB8AC3E}">
        <p14:creationId xmlns:p14="http://schemas.microsoft.com/office/powerpoint/2010/main" val="1026473971"/>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7522" y="328081"/>
            <a:ext cx="9905998" cy="1478570"/>
          </a:xfrm>
        </p:spPr>
        <p:txBody>
          <a:bodyPr/>
          <a:lstStyle/>
          <a:p>
            <a:pPr algn="ctr"/>
            <a:r>
              <a:rPr lang="lt-LT" dirty="0" smtClean="0">
                <a:latin typeface="Times New Roman" panose="02020603050405020304" pitchFamily="18" charset="0"/>
                <a:cs typeface="Times New Roman" panose="02020603050405020304" pitchFamily="18" charset="0"/>
              </a:rPr>
              <a:t>Idėjos </a:t>
            </a:r>
            <a:r>
              <a:rPr lang="lt-LT" dirty="0">
                <a:latin typeface="Times New Roman" panose="02020603050405020304" pitchFamily="18" charset="0"/>
                <a:cs typeface="Times New Roman" panose="02020603050405020304" pitchFamily="18" charset="0"/>
              </a:rPr>
              <a:t>į</a:t>
            </a:r>
            <a:r>
              <a:rPr lang="lt-LT" dirty="0" smtClean="0">
                <a:latin typeface="Times New Roman" panose="02020603050405020304" pitchFamily="18" charset="0"/>
                <a:cs typeface="Times New Roman" panose="02020603050405020304" pitchFamily="18" charset="0"/>
              </a:rPr>
              <a:t>gyvendinimo etapai</a:t>
            </a:r>
            <a:endParaRPr lang="lt-LT"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a:stretch>
            <a:fillRect/>
          </a:stretch>
        </p:blipFill>
        <p:spPr>
          <a:xfrm>
            <a:off x="1470927" y="2797305"/>
            <a:ext cx="4719594" cy="3541712"/>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TextBox 5"/>
          <p:cNvSpPr txBox="1"/>
          <p:nvPr/>
        </p:nvSpPr>
        <p:spPr>
          <a:xfrm>
            <a:off x="2487825" y="2323054"/>
            <a:ext cx="4291915" cy="400110"/>
          </a:xfrm>
          <a:prstGeom prst="rect">
            <a:avLst/>
          </a:prstGeom>
          <a:noFill/>
        </p:spPr>
        <p:txBody>
          <a:bodyPr wrap="square" rtlCol="0">
            <a:spAutoFit/>
          </a:bodyPr>
          <a:lstStyle/>
          <a:p>
            <a:r>
              <a:rPr lang="lt-LT" sz="2000" dirty="0" smtClean="0">
                <a:latin typeface="Times New Roman" panose="02020603050405020304" pitchFamily="18" charset="0"/>
                <a:cs typeface="Times New Roman" panose="02020603050405020304" pitchFamily="18" charset="0"/>
              </a:rPr>
              <a:t>1. Nusibraižiau brėžinį.</a:t>
            </a:r>
            <a:endParaRPr lang="lt-LT" sz="2000"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3"/>
          <a:stretch>
            <a:fillRect/>
          </a:stretch>
        </p:blipFill>
        <p:spPr>
          <a:xfrm>
            <a:off x="7207418" y="2422638"/>
            <a:ext cx="3102021" cy="414276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8" name="TextBox 7"/>
          <p:cNvSpPr txBox="1"/>
          <p:nvPr/>
        </p:nvSpPr>
        <p:spPr>
          <a:xfrm>
            <a:off x="7016126" y="1922944"/>
            <a:ext cx="3484606" cy="400110"/>
          </a:xfrm>
          <a:prstGeom prst="rect">
            <a:avLst/>
          </a:prstGeom>
          <a:noFill/>
        </p:spPr>
        <p:txBody>
          <a:bodyPr wrap="square" rtlCol="0">
            <a:spAutoFit/>
          </a:bodyPr>
          <a:lstStyle/>
          <a:p>
            <a:r>
              <a:rPr lang="lt-LT" sz="2000" dirty="0" smtClean="0">
                <a:latin typeface="Times New Roman" panose="02020603050405020304" pitchFamily="18" charset="0"/>
                <a:cs typeface="Times New Roman" panose="02020603050405020304" pitchFamily="18" charset="0"/>
              </a:rPr>
              <a:t>2. Lemputes klijavau ant disko.</a:t>
            </a:r>
            <a:endParaRPr lang="lt-LT"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788556"/>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500"/>
                                        <p:tgtEl>
                                          <p:spTgt spid="6">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animEffect transition="in" filter="fade">
                                      <p:cBhvr>
                                        <p:cTn id="13" dur="500"/>
                                        <p:tgtEl>
                                          <p:spTgt spid="8">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948931" y="1751308"/>
            <a:ext cx="3323286" cy="443104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5" name="TextBox 4"/>
          <p:cNvSpPr txBox="1"/>
          <p:nvPr/>
        </p:nvSpPr>
        <p:spPr>
          <a:xfrm>
            <a:off x="1611179" y="1272729"/>
            <a:ext cx="5516302" cy="400110"/>
          </a:xfrm>
          <a:prstGeom prst="rect">
            <a:avLst/>
          </a:prstGeom>
          <a:noFill/>
        </p:spPr>
        <p:txBody>
          <a:bodyPr wrap="square" rtlCol="0">
            <a:spAutoFit/>
          </a:bodyPr>
          <a:lstStyle/>
          <a:p>
            <a:r>
              <a:rPr lang="lt-LT" sz="2000" dirty="0" smtClean="0">
                <a:latin typeface="Times New Roman" panose="02020603050405020304" pitchFamily="18" charset="0"/>
                <a:cs typeface="Times New Roman" panose="02020603050405020304" pitchFamily="18" charset="0"/>
              </a:rPr>
              <a:t>3. Laidus </a:t>
            </a:r>
            <a:r>
              <a:rPr lang="en-US" sz="2000" dirty="0" err="1" smtClean="0">
                <a:latin typeface="Times New Roman" panose="02020603050405020304" pitchFamily="18" charset="0"/>
                <a:cs typeface="Times New Roman" panose="02020603050405020304" pitchFamily="18" charset="0"/>
              </a:rPr>
              <a:t>litavau</a:t>
            </a:r>
            <a:r>
              <a:rPr lang="lt-LT" sz="2000" dirty="0" smtClean="0">
                <a:latin typeface="Times New Roman" panose="02020603050405020304" pitchFamily="18" charset="0"/>
                <a:cs typeface="Times New Roman" panose="02020603050405020304" pitchFamily="18" charset="0"/>
              </a:rPr>
              <a:t> ant anodo ir katodo.</a:t>
            </a:r>
            <a:endParaRPr lang="lt-LT" sz="2000"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stretch>
            <a:fillRect/>
          </a:stretch>
        </p:blipFill>
        <p:spPr>
          <a:xfrm>
            <a:off x="7086289" y="1829777"/>
            <a:ext cx="3211005" cy="427410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7" name="TextBox 6"/>
          <p:cNvSpPr txBox="1"/>
          <p:nvPr/>
        </p:nvSpPr>
        <p:spPr>
          <a:xfrm>
            <a:off x="6624971" y="1043422"/>
            <a:ext cx="4133643" cy="707886"/>
          </a:xfrm>
          <a:prstGeom prst="rect">
            <a:avLst/>
          </a:prstGeom>
          <a:noFill/>
        </p:spPr>
        <p:txBody>
          <a:bodyPr wrap="square" rtlCol="0">
            <a:spAutoFit/>
          </a:bodyPr>
          <a:lstStyle/>
          <a:p>
            <a:pPr algn="ctr"/>
            <a:r>
              <a:rPr lang="lt-LT" sz="2000" dirty="0" smtClean="0">
                <a:latin typeface="Times New Roman" panose="02020603050405020304" pitchFamily="18" charset="0"/>
                <a:cs typeface="Times New Roman" panose="02020603050405020304" pitchFamily="18" charset="0"/>
              </a:rPr>
              <a:t>4. Adapterį prijungiau prie maitinimo lizdo ir prie elektros šaltinio.</a:t>
            </a:r>
            <a:endParaRPr lang="lt-LT"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7636828"/>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762988" y="1854071"/>
            <a:ext cx="3435088" cy="456393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5" name="TextBox 4"/>
          <p:cNvSpPr txBox="1"/>
          <p:nvPr/>
        </p:nvSpPr>
        <p:spPr>
          <a:xfrm>
            <a:off x="2957383" y="848497"/>
            <a:ext cx="7867135" cy="523220"/>
          </a:xfrm>
          <a:prstGeom prst="rect">
            <a:avLst/>
          </a:prstGeom>
          <a:noFill/>
        </p:spPr>
        <p:txBody>
          <a:bodyPr wrap="square" rtlCol="0">
            <a:spAutoFit/>
          </a:bodyPr>
          <a:lstStyle/>
          <a:p>
            <a:r>
              <a:rPr lang="lt-LT" sz="2800" dirty="0" smtClean="0">
                <a:latin typeface="Times New Roman" panose="02020603050405020304" pitchFamily="18" charset="0"/>
                <a:cs typeface="Times New Roman" panose="02020603050405020304" pitchFamily="18" charset="0"/>
              </a:rPr>
              <a:t>5. Pilnai užbaigto darbo nuotraukos.</a:t>
            </a:r>
            <a:endParaRPr lang="lt-LT" sz="2800"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stretch>
            <a:fillRect/>
          </a:stretch>
        </p:blipFill>
        <p:spPr>
          <a:xfrm>
            <a:off x="6325284" y="1776933"/>
            <a:ext cx="3477743" cy="4641072"/>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4138161735"/>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117</TotalTime>
  <Words>274</Words>
  <Application>Microsoft Office PowerPoint</Application>
  <PresentationFormat>Widescreen</PresentationFormat>
  <Paragraphs>55</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Times New Roman</vt:lpstr>
      <vt:lpstr>Trebuchet MS</vt:lpstr>
      <vt:lpstr>Tw Cen MT</vt:lpstr>
      <vt:lpstr>Circuit</vt:lpstr>
      <vt:lpstr>INŽINERIJOS KŪRYBINIS / PROJEKTINIS / TYRIAMASIS DARBAS  „Šviečiantis diskas iš LED lempučių“ </vt:lpstr>
      <vt:lpstr>tURINYS</vt:lpstr>
      <vt:lpstr>Santrauka / Summary </vt:lpstr>
      <vt:lpstr>įVADAS</vt:lpstr>
      <vt:lpstr>pROBLEMIKA</vt:lpstr>
      <vt:lpstr>mETODAS</vt:lpstr>
      <vt:lpstr>Idėjos įgyvendinimo etapai</vt:lpstr>
      <vt:lpstr>PowerPoint Presentation</vt:lpstr>
      <vt:lpstr>PowerPoint Presentation</vt:lpstr>
      <vt:lpstr>Išvados</vt:lpstr>
      <vt:lpstr>Literatūros sąrašas</vt:lpstr>
      <vt:lpstr>priedai</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15</cp:revision>
  <dcterms:created xsi:type="dcterms:W3CDTF">2020-12-07T18:26:15Z</dcterms:created>
  <dcterms:modified xsi:type="dcterms:W3CDTF">2020-12-15T22:27:33Z</dcterms:modified>
</cp:coreProperties>
</file>

<file path=docProps/thumbnail.jpeg>
</file>